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64" r:id="rId3"/>
    <p:sldId id="265" r:id="rId4"/>
    <p:sldId id="269" r:id="rId5"/>
    <p:sldId id="268" r:id="rId6"/>
    <p:sldId id="271" r:id="rId7"/>
    <p:sldId id="263" r:id="rId8"/>
    <p:sldId id="270" r:id="rId9"/>
    <p:sldId id="267" r:id="rId10"/>
    <p:sldId id="262" r:id="rId11"/>
    <p:sldId id="260" r:id="rId12"/>
    <p:sldId id="257" r:id="rId13"/>
    <p:sldId id="266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8AD"/>
    <a:srgbClr val="EA6ED1"/>
    <a:srgbClr val="F7A0A5"/>
    <a:srgbClr val="FCD400"/>
    <a:srgbClr val="D55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8" autoAdjust="0"/>
    <p:restoredTop sz="95461" autoAdjust="0"/>
  </p:normalViewPr>
  <p:slideViewPr>
    <p:cSldViewPr snapToGrid="0">
      <p:cViewPr varScale="1">
        <p:scale>
          <a:sx n="126" d="100"/>
          <a:sy n="126" d="100"/>
        </p:scale>
        <p:origin x="1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jpeg>
</file>

<file path=ppt/media/image12.jpeg>
</file>

<file path=ppt/media/image13.jpeg>
</file>

<file path=ppt/media/image14.jpeg>
</file>

<file path=ppt/media/image15.tiff>
</file>

<file path=ppt/media/image2.tiff>
</file>

<file path=ppt/media/image3.tiff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9829A-C801-414B-9062-70F3EA61D97A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A99D1-313B-447B-B1F7-051EC4AE5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7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A99D1-313B-447B-B1F7-051EC4AE5B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90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A99D1-313B-447B-B1F7-051EC4AE5B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41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070516"/>
            <a:ext cx="6858000" cy="2164383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49" y="6356351"/>
            <a:ext cx="3993287" cy="365125"/>
          </a:xfrm>
        </p:spPr>
        <p:txBody>
          <a:bodyPr/>
          <a:lstStyle/>
          <a:p>
            <a:r>
              <a:rPr lang="ro-RO" dirty="0" smtClean="0"/>
              <a:t>SPNLP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61934" y="6356351"/>
            <a:ext cx="1253416" cy="365125"/>
          </a:xfrm>
        </p:spPr>
        <p:txBody>
          <a:bodyPr/>
          <a:lstStyle>
            <a:lvl1pPr>
              <a:defRPr sz="1400">
                <a:solidFill>
                  <a:srgbClr val="3C58A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E6A3C3A-A029-4573-BC04-5DA27903A7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425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86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96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3260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0861"/>
            <a:ext cx="7886700" cy="4906102"/>
          </a:xfrm>
        </p:spPr>
        <p:txBody>
          <a:bodyPr/>
          <a:lstStyle>
            <a:lvl1pPr marL="403225" indent="-403225">
              <a:lnSpc>
                <a:spcPct val="110000"/>
              </a:lnSpc>
              <a:buClr>
                <a:srgbClr val="3C58AD"/>
              </a:buClr>
              <a:buFont typeface="Wingdings" panose="05000000000000000000" pitchFamily="2" charset="2"/>
              <a:buChar char="v"/>
              <a:defRPr/>
            </a:lvl1pPr>
            <a:lvl2pPr marL="688975" indent="-346075">
              <a:lnSpc>
                <a:spcPct val="110000"/>
              </a:lnSpc>
              <a:buClr>
                <a:srgbClr val="3C58AD"/>
              </a:buClr>
              <a:buFont typeface="Wingdings" panose="05000000000000000000" pitchFamily="2" charset="2"/>
              <a:buChar char="v"/>
              <a:defRPr/>
            </a:lvl2pPr>
            <a:lvl3pPr marL="1030288" indent="-344488">
              <a:lnSpc>
                <a:spcPct val="110000"/>
              </a:lnSpc>
              <a:buClr>
                <a:srgbClr val="3C58AD"/>
              </a:buClr>
              <a:buFont typeface="Wingdings" panose="05000000000000000000" pitchFamily="2" charset="2"/>
              <a:buChar char="v"/>
              <a:defRPr/>
            </a:lvl3pPr>
            <a:lvl4pPr marL="1317625" indent="-288925">
              <a:lnSpc>
                <a:spcPct val="110000"/>
              </a:lnSpc>
              <a:buClr>
                <a:srgbClr val="3C58AD"/>
              </a:buClr>
              <a:buFont typeface="Wingdings" panose="05000000000000000000" pitchFamily="2" charset="2"/>
              <a:buChar char="v"/>
              <a:defRPr/>
            </a:lvl4pPr>
            <a:lvl5pPr marL="1658938" indent="-287338">
              <a:lnSpc>
                <a:spcPct val="110000"/>
              </a:lnSpc>
              <a:buClr>
                <a:srgbClr val="3C58AD"/>
              </a:buClr>
              <a:buFont typeface="Wingdings" panose="05000000000000000000" pitchFamily="2" charset="2"/>
              <a:buChar char="v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486150" cy="365125"/>
          </a:xfrm>
        </p:spPr>
        <p:txBody>
          <a:bodyPr/>
          <a:lstStyle>
            <a:lvl1pPr>
              <a:defRPr>
                <a:solidFill>
                  <a:srgbClr val="3C58AD"/>
                </a:solidFill>
              </a:defRPr>
            </a:lvl1pPr>
          </a:lstStyle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80118" y="6356351"/>
            <a:ext cx="1335232" cy="365125"/>
          </a:xfrm>
        </p:spPr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364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735532" cy="365125"/>
          </a:xfrm>
        </p:spPr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45036" y="6356351"/>
            <a:ext cx="1470314" cy="365125"/>
          </a:xfrm>
        </p:spPr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82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26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3246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75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94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4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04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3C58A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o-RO" dirty="0" smtClean="0"/>
              <a:t>SPNLP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3C58A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E6A3C3A-A029-4573-BC04-5DA27903A7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9210" cy="6858000"/>
          </a:xfrm>
          <a:prstGeom prst="rect">
            <a:avLst/>
          </a:prstGeom>
          <a:solidFill>
            <a:srgbClr val="3C58AD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01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rgbClr val="3C58AD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kwchang.net/" TargetMode="External"/><Relationship Id="rId4" Type="http://schemas.openxmlformats.org/officeDocument/2006/relationships/hyperlink" Target="http://research.microsoft.com/en-us/um/people/minchang/" TargetMode="External"/><Relationship Id="rId5" Type="http://schemas.openxmlformats.org/officeDocument/2006/relationships/hyperlink" Target="http://people.seas.harvard.edu/~srush/" TargetMode="External"/><Relationship Id="rId6" Type="http://schemas.openxmlformats.org/officeDocument/2006/relationships/hyperlink" Target="http://svivek.com/" TargetMode="External"/><Relationship Id="rId7" Type="http://schemas.openxmlformats.org/officeDocument/2006/relationships/image" Target="../media/image1.tiff"/><Relationship Id="rId8" Type="http://schemas.openxmlformats.org/officeDocument/2006/relationships/image" Target="../media/image2.tiff"/><Relationship Id="rId9" Type="http://schemas.openxmlformats.org/officeDocument/2006/relationships/image" Target="../media/image3.tiff"/><Relationship Id="rId10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8340" y="267876"/>
            <a:ext cx="8277585" cy="2164383"/>
          </a:xfrm>
        </p:spPr>
        <p:txBody>
          <a:bodyPr>
            <a:normAutofit/>
          </a:bodyPr>
          <a:lstStyle/>
          <a:p>
            <a:r>
              <a:rPr lang="en-US" sz="3000" dirty="0" smtClean="0"/>
              <a:t>EMNLP 16 Workshop on</a:t>
            </a:r>
            <a:br>
              <a:rPr lang="en-US" sz="3000" dirty="0" smtClean="0"/>
            </a:br>
            <a:r>
              <a:rPr lang="en-US" sz="4200" dirty="0" smtClean="0"/>
              <a:t> Structured Prediction for NLP</a:t>
            </a:r>
            <a:br>
              <a:rPr lang="en-US" sz="4200" dirty="0" smtClean="0"/>
            </a:br>
            <a:r>
              <a:rPr lang="en-US" sz="2200" dirty="0" smtClean="0"/>
              <a:t>Austin  Nov 5. 2016</a:t>
            </a:r>
            <a:endParaRPr lang="en-US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029" y="4648518"/>
            <a:ext cx="2310131" cy="207383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>
                <a:hlinkClick r:id="rId3"/>
              </a:rPr>
              <a:t>Kai-Wei </a:t>
            </a:r>
            <a:r>
              <a:rPr lang="en-US" dirty="0" smtClean="0">
                <a:hlinkClick r:id="rId3"/>
              </a:rPr>
              <a:t>Chang</a:t>
            </a:r>
            <a:endParaRPr lang="en-US" dirty="0" smtClean="0"/>
          </a:p>
          <a:p>
            <a:r>
              <a:rPr lang="en-US" dirty="0" smtClean="0"/>
              <a:t>University </a:t>
            </a:r>
            <a:r>
              <a:rPr lang="en-US" dirty="0"/>
              <a:t>of Virginia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2777" y="6377744"/>
            <a:ext cx="3993287" cy="365125"/>
          </a:xfrm>
        </p:spPr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34720" y="6400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458581" y="4658877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>
                <a:hlinkClick r:id="rId4"/>
              </a:rPr>
              <a:t>Ming-Wei </a:t>
            </a:r>
            <a:r>
              <a:rPr lang="en-US" dirty="0" smtClean="0">
                <a:hlinkClick r:id="rId4"/>
              </a:rPr>
              <a:t>Chang</a:t>
            </a:r>
            <a:endParaRPr lang="en-US" dirty="0" smtClean="0"/>
          </a:p>
          <a:p>
            <a:r>
              <a:rPr lang="en-US" dirty="0" smtClean="0"/>
              <a:t>Microsoft Research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677133" y="4679197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>
                <a:hlinkClick r:id="rId5"/>
              </a:rPr>
              <a:t>Alexander Rush</a:t>
            </a:r>
            <a:r>
              <a:rPr lang="en-US" dirty="0"/>
              <a:t> </a:t>
            </a:r>
          </a:p>
          <a:p>
            <a:r>
              <a:rPr lang="en-US" dirty="0" smtClean="0"/>
              <a:t>Harvard </a:t>
            </a:r>
            <a:r>
              <a:rPr lang="en-US" dirty="0"/>
              <a:t>University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833869" y="4709677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u="sng" dirty="0">
                <a:hlinkClick r:id="rId6"/>
              </a:rPr>
              <a:t>Vivek </a:t>
            </a:r>
            <a:r>
              <a:rPr lang="en-US" u="sng" dirty="0" smtClean="0">
                <a:hlinkClick r:id="rId6"/>
              </a:rPr>
              <a:t>Srikumar</a:t>
            </a:r>
            <a:endParaRPr lang="en-US" u="sng" dirty="0"/>
          </a:p>
          <a:p>
            <a:r>
              <a:rPr lang="en-US" dirty="0"/>
              <a:t>University of Utah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925" y="3014563"/>
            <a:ext cx="1579266" cy="19156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8"/>
          <a:srcRect l="26883" r="7883"/>
          <a:stretch/>
        </p:blipFill>
        <p:spPr>
          <a:xfrm>
            <a:off x="2854960" y="3024564"/>
            <a:ext cx="1666240" cy="191567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9"/>
          <a:srcRect l="7605" r="5543"/>
          <a:stretch/>
        </p:blipFill>
        <p:spPr>
          <a:xfrm>
            <a:off x="5058374" y="3033466"/>
            <a:ext cx="1656080" cy="19067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21462" y="3024563"/>
            <a:ext cx="1696662" cy="188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6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Schedule: morning</a:t>
            </a:r>
            <a:endParaRPr lang="en-US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2672975"/>
              </p:ext>
            </p:extLst>
          </p:nvPr>
        </p:nvGraphicFramePr>
        <p:xfrm>
          <a:off x="628650" y="1502809"/>
          <a:ext cx="7886700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256790"/>
                <a:gridCol w="5629910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b="0" dirty="0">
                          <a:effectLst/>
                        </a:rPr>
                        <a:t>9:00–9:15: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0" dirty="0">
                          <a:effectLst/>
                        </a:rPr>
                        <a:t>Welcome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i-FI" sz="2800" dirty="0">
                          <a:effectLst/>
                        </a:rPr>
                        <a:t>9:15–10:00: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Invited Talk: </a:t>
                      </a:r>
                      <a:r>
                        <a:rPr lang="en-US" sz="2800" dirty="0" smtClean="0">
                          <a:effectLst/>
                        </a:rPr>
                        <a:t>Kristina </a:t>
                      </a:r>
                      <a:r>
                        <a:rPr lang="en-US" sz="2800" dirty="0" err="1" smtClean="0">
                          <a:effectLst/>
                        </a:rPr>
                        <a:t>Toutanova</a:t>
                      </a:r>
                      <a:endParaRPr lang="en-US" sz="2800" dirty="0">
                        <a:effectLst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dirty="0">
                          <a:effectLst/>
                        </a:rPr>
                        <a:t>10:00–10:30: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Contributed Talk: Jason Eisner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dirty="0">
                          <a:solidFill>
                            <a:srgbClr val="3C58AD"/>
                          </a:solidFill>
                          <a:effectLst/>
                        </a:rPr>
                        <a:t>10:30–11:00: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solidFill>
                            <a:srgbClr val="3C58AD"/>
                          </a:solidFill>
                          <a:effectLst/>
                        </a:rPr>
                        <a:t>Coffee Break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>
                          <a:effectLst/>
                        </a:rPr>
                        <a:t>11:00–11:45: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Invited Talk: </a:t>
                      </a:r>
                      <a:r>
                        <a:rPr lang="en-US" sz="2800" dirty="0" err="1">
                          <a:effectLst/>
                        </a:rPr>
                        <a:t>Dhruv</a:t>
                      </a:r>
                      <a:r>
                        <a:rPr lang="en-US" sz="2800" dirty="0">
                          <a:effectLst/>
                        </a:rPr>
                        <a:t> </a:t>
                      </a:r>
                      <a:r>
                        <a:rPr lang="en-US" sz="2800" dirty="0" err="1">
                          <a:effectLst/>
                        </a:rPr>
                        <a:t>Batra</a:t>
                      </a:r>
                      <a:endParaRPr lang="en-US" sz="2800" dirty="0">
                        <a:effectLst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i-FI" sz="2800" dirty="0">
                          <a:solidFill>
                            <a:srgbClr val="3C58AD"/>
                          </a:solidFill>
                          <a:effectLst/>
                        </a:rPr>
                        <a:t>11:45–12:30: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 smtClean="0">
                          <a:solidFill>
                            <a:srgbClr val="3C58AD"/>
                          </a:solidFill>
                          <a:effectLst/>
                        </a:rPr>
                        <a:t>Panel: Moderator - Hal </a:t>
                      </a:r>
                      <a:r>
                        <a:rPr lang="en-US" sz="2800" dirty="0" err="1" smtClean="0">
                          <a:solidFill>
                            <a:srgbClr val="3C58AD"/>
                          </a:solidFill>
                          <a:effectLst/>
                        </a:rPr>
                        <a:t>Daumé</a:t>
                      </a:r>
                      <a:r>
                        <a:rPr lang="en-US" sz="2800" dirty="0" smtClean="0">
                          <a:solidFill>
                            <a:srgbClr val="3C58AD"/>
                          </a:solidFill>
                          <a:effectLst/>
                        </a:rPr>
                        <a:t> III</a:t>
                      </a:r>
                      <a:endParaRPr lang="en-US" sz="2800" dirty="0">
                        <a:solidFill>
                          <a:srgbClr val="3C58AD"/>
                        </a:solidFill>
                        <a:effectLst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74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Schedule: afternoon</a:t>
            </a:r>
            <a:endParaRPr lang="en-US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546166"/>
              </p:ext>
            </p:extLst>
          </p:nvPr>
        </p:nvGraphicFramePr>
        <p:xfrm>
          <a:off x="628650" y="1502809"/>
          <a:ext cx="7886700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256790"/>
                <a:gridCol w="5629910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b="0" dirty="0" smtClean="0">
                          <a:effectLst/>
                        </a:rPr>
                        <a:t>14:00–15:00</a:t>
                      </a:r>
                      <a:r>
                        <a:rPr lang="is-IS" sz="2800" b="0" dirty="0">
                          <a:effectLst/>
                        </a:rPr>
                        <a:t>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b="0" dirty="0">
                          <a:effectLst/>
                        </a:rPr>
                        <a:t>Posters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dirty="0">
                          <a:effectLst/>
                        </a:rPr>
                        <a:t>15:00–15:30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David </a:t>
                      </a:r>
                      <a:r>
                        <a:rPr lang="en-US" sz="2800" dirty="0" err="1">
                          <a:effectLst/>
                        </a:rPr>
                        <a:t>Grangier</a:t>
                      </a:r>
                      <a:endParaRPr lang="en-US" sz="2800" dirty="0">
                        <a:effectLst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dirty="0">
                          <a:solidFill>
                            <a:srgbClr val="3C58AD"/>
                          </a:solidFill>
                          <a:effectLst/>
                        </a:rPr>
                        <a:t>15:30–16:00: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solidFill>
                            <a:srgbClr val="3C58AD"/>
                          </a:solidFill>
                          <a:effectLst/>
                        </a:rPr>
                        <a:t>Coffee Break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i-FI" sz="2800" dirty="0">
                          <a:effectLst/>
                        </a:rPr>
                        <a:t>16:00–16:45: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Invited Talk: </a:t>
                      </a:r>
                      <a:r>
                        <a:rPr lang="en-US" sz="2800" dirty="0" err="1">
                          <a:effectLst/>
                        </a:rPr>
                        <a:t>Dzmitry</a:t>
                      </a:r>
                      <a:r>
                        <a:rPr lang="en-US" sz="2800" dirty="0">
                          <a:effectLst/>
                        </a:rPr>
                        <a:t> </a:t>
                      </a:r>
                      <a:r>
                        <a:rPr lang="en-US" sz="2800" dirty="0" err="1">
                          <a:effectLst/>
                        </a:rPr>
                        <a:t>Bahdanau</a:t>
                      </a:r>
                      <a:endParaRPr lang="en-US" sz="2800" dirty="0">
                        <a:effectLst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fi-FI" sz="2800">
                          <a:effectLst/>
                        </a:rPr>
                        <a:t>16:45–17:15: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effectLst/>
                        </a:rPr>
                        <a:t>Contributed Talk: Yonatan Bisk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is-IS" sz="2800" dirty="0">
                          <a:solidFill>
                            <a:srgbClr val="3C58AD"/>
                          </a:solidFill>
                          <a:effectLst/>
                        </a:rPr>
                        <a:t>17:30: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solidFill>
                            <a:srgbClr val="3C58AD"/>
                          </a:solidFill>
                          <a:effectLst/>
                        </a:rPr>
                        <a:t>Closing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11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974080" y="529403"/>
            <a:ext cx="2763520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3C58AD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Please set up the posters during lunch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9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Thanks for committee </a:t>
            </a:r>
            <a:r>
              <a:rPr lang="en-US" sz="2800" dirty="0" smtClean="0"/>
              <a:t>members’ support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5303604"/>
              </p:ext>
            </p:extLst>
          </p:nvPr>
        </p:nvGraphicFramePr>
        <p:xfrm>
          <a:off x="628650" y="1271588"/>
          <a:ext cx="7886700" cy="41630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943350"/>
                <a:gridCol w="3943350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Amir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Globerson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charset="0"/>
                      </a:endParaRP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Matt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Gormley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charset="0"/>
                      </a:endParaRP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Andre Martins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Michael Collins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Chris Dyer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Mohit Bansal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Dan Roth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Ofer Meshi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David Sontag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Ryan McDonald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Hal </a:t>
                      </a:r>
                      <a:r>
                        <a:rPr lang="en-US" sz="2400" dirty="0" err="1" smtClean="0"/>
                        <a:t>Daumé</a:t>
                      </a:r>
                      <a:r>
                        <a:rPr lang="en-US" sz="2400" dirty="0" smtClean="0"/>
                        <a:t> 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III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charset="0"/>
                      </a:endParaRP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Scott Yih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Ivan Titov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Sebastian Riedel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Janardhan Rao Doppa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Shay Cohen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Jason Eisner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Yoav Artzi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Kevin Gimpel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Yuan Zhang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Luke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Zettlemoyer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charset="0"/>
                      </a:endParaRP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charset="0"/>
                        </a:rPr>
                        <a:t>Tao Lei</a:t>
                      </a:r>
                    </a:p>
                  </a:txBody>
                  <a:tcPr marL="274320" marR="12700" marT="1270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79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Next year	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2</a:t>
            </a:r>
            <a:r>
              <a:rPr lang="en-US" sz="2600" baseline="30000" dirty="0"/>
              <a:t>nd</a:t>
            </a:r>
            <a:r>
              <a:rPr lang="en-US" sz="2600" dirty="0"/>
              <a:t> Workshop on Structured Prediction for </a:t>
            </a:r>
            <a:r>
              <a:rPr lang="en-US" sz="2600" dirty="0" smtClean="0"/>
              <a:t>NLP</a:t>
            </a:r>
          </a:p>
          <a:p>
            <a:r>
              <a:rPr lang="en-US" sz="2600" dirty="0"/>
              <a:t>EMNLP 2017 @ Copenhagen, Denmark</a:t>
            </a:r>
            <a:r>
              <a:rPr lang="en-US" sz="2600" dirty="0" smtClean="0"/>
              <a:t/>
            </a:r>
            <a:br>
              <a:rPr lang="en-US" sz="2600" dirty="0" smtClean="0"/>
            </a:b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37" y="2510789"/>
            <a:ext cx="4700563" cy="312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structured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NLP problems are structural </a:t>
            </a:r>
          </a:p>
          <a:p>
            <a:pPr lvl="1"/>
            <a:r>
              <a:rPr lang="en-US" dirty="0" smtClean="0"/>
              <a:t>Output variables are inter-correlated</a:t>
            </a:r>
          </a:p>
          <a:p>
            <a:pPr lvl="1"/>
            <a:r>
              <a:rPr lang="en-US" dirty="0" smtClean="0"/>
              <a:t>Need joint predictions</a:t>
            </a:r>
          </a:p>
          <a:p>
            <a:r>
              <a:rPr lang="en-US" dirty="0" smtClean="0"/>
              <a:t>Traditional approaches</a:t>
            </a:r>
          </a:p>
          <a:p>
            <a:pPr lvl="1"/>
            <a:r>
              <a:rPr lang="en-US" dirty="0" smtClean="0"/>
              <a:t>Graphical model approaches</a:t>
            </a:r>
          </a:p>
          <a:p>
            <a:pPr lvl="2"/>
            <a:r>
              <a:rPr lang="en-US" dirty="0" smtClean="0"/>
              <a:t>E.g., Probabilistic graphical models, structured perceptron</a:t>
            </a:r>
          </a:p>
          <a:p>
            <a:pPr lvl="1"/>
            <a:r>
              <a:rPr lang="en-US" dirty="0" smtClean="0"/>
              <a:t>Sequence of decisions</a:t>
            </a:r>
          </a:p>
          <a:p>
            <a:pPr lvl="2"/>
            <a:r>
              <a:rPr lang="en-US" dirty="0" smtClean="0"/>
              <a:t>E.g., incremental perceptron, L2S, transition-based methods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615440" y="-1076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115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trends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Landscape of methods in Deep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⋂</m:t>
                    </m:r>
                  </m:oMath>
                </a14:m>
                <a:r>
                  <a:rPr lang="en-US" dirty="0"/>
                  <a:t>Structure </a:t>
                </a:r>
              </a:p>
              <a:p>
                <a:pPr lvl="1"/>
                <a:r>
                  <a:rPr lang="en-US" dirty="0"/>
                  <a:t>Deep learning/hidden </a:t>
                </a:r>
                <a:r>
                  <a:rPr lang="en-US" dirty="0" smtClean="0"/>
                  <a:t>representation</a:t>
                </a:r>
                <a:br>
                  <a:rPr lang="en-US" dirty="0" smtClean="0"/>
                </a:br>
                <a:r>
                  <a:rPr lang="en-US" dirty="0" smtClean="0"/>
                  <a:t>e.g., seq2seq, RNN</a:t>
                </a:r>
                <a:endParaRPr lang="en-US" dirty="0"/>
              </a:p>
              <a:p>
                <a:pPr lvl="1"/>
                <a:r>
                  <a:rPr lang="en-US" dirty="0"/>
                  <a:t>Deep features into factors, traditional factor graph </a:t>
                </a:r>
                <a:r>
                  <a:rPr lang="en-US" dirty="0" smtClean="0"/>
                  <a:t>inference</a:t>
                </a:r>
                <a:br>
                  <a:rPr lang="en-US" dirty="0" smtClean="0"/>
                </a:br>
                <a:r>
                  <a:rPr lang="en-US" dirty="0" smtClean="0"/>
                  <a:t>e.g., LSTM+CRF, graph transformer networks</a:t>
                </a:r>
              </a:p>
              <a:p>
                <a:pPr lvl="1"/>
                <a:r>
                  <a:rPr lang="en-US" dirty="0" smtClean="0"/>
                  <a:t>Globally optimized transitional-based approaches</a:t>
                </a:r>
                <a:br>
                  <a:rPr lang="en-US" dirty="0" smtClean="0"/>
                </a:br>
                <a:r>
                  <a:rPr lang="en-US" dirty="0" smtClean="0"/>
                  <a:t>e.g., beam-search seq2seq, </a:t>
                </a:r>
                <a:r>
                  <a:rPr lang="en-US" dirty="0" err="1" smtClean="0"/>
                  <a:t>SyntaxNet</a:t>
                </a:r>
                <a:endParaRPr lang="en-US" dirty="0" smtClean="0"/>
              </a:p>
              <a:p>
                <a:pPr lvl="1"/>
                <a:r>
                  <a:rPr lang="is-IS" dirty="0" smtClean="0"/>
                  <a:t>…</a:t>
                </a:r>
                <a:endParaRPr lang="en-US" dirty="0" smtClean="0"/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546" t="-1491" r="-6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4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right way to encode structures?</a:t>
            </a:r>
          </a:p>
          <a:p>
            <a:r>
              <a:rPr lang="en-US" dirty="0" smtClean="0"/>
              <a:t>Empirical/theoretical performance analysis</a:t>
            </a:r>
          </a:p>
          <a:p>
            <a:r>
              <a:rPr lang="en-US" dirty="0" smtClean="0"/>
              <a:t>How to implement?</a:t>
            </a:r>
          </a:p>
          <a:p>
            <a:pPr lvl="1"/>
            <a:r>
              <a:rPr lang="en-US" dirty="0" smtClean="0"/>
              <a:t> e.g., programming abstraction, hardware, etc.</a:t>
            </a:r>
          </a:p>
          <a:p>
            <a:r>
              <a:rPr lang="en-US" dirty="0" smtClean="0"/>
              <a:t>What should I teach in my next “machine learning for NLP” course?</a:t>
            </a:r>
          </a:p>
          <a:p>
            <a:r>
              <a:rPr lang="en-US" dirty="0"/>
              <a:t>Do we still need structured approaches?</a:t>
            </a:r>
          </a:p>
          <a:p>
            <a:pPr lvl="1"/>
            <a:r>
              <a:rPr lang="en-US" dirty="0"/>
              <a:t>When/where structures are needed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54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Deep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⋂</m:t>
                    </m:r>
                  </m:oMath>
                </a14:m>
                <a:r>
                  <a:rPr lang="en-US" dirty="0" smtClean="0"/>
                  <a:t>Structure Reading Group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087" t="-11818" b="-20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600" dirty="0" smtClean="0"/>
                  <a:t>Initiated by an impromptu meeting at </a:t>
                </a:r>
                <a:r>
                  <a:rPr lang="en-US" sz="2600" dirty="0" smtClean="0">
                    <a:solidFill>
                      <a:srgbClr val="3C58AD"/>
                    </a:solidFill>
                  </a:rPr>
                  <a:t>NAACL 16</a:t>
                </a:r>
              </a:p>
              <a:p>
                <a:r>
                  <a:rPr lang="en-US" sz="2600" dirty="0" smtClean="0"/>
                  <a:t>Followed by another meeting at </a:t>
                </a:r>
                <a:r>
                  <a:rPr lang="en-US" sz="2600" dirty="0" smtClean="0">
                    <a:solidFill>
                      <a:srgbClr val="3C58AD"/>
                    </a:solidFill>
                  </a:rPr>
                  <a:t>ICML 16</a:t>
                </a:r>
              </a:p>
              <a:p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charset="0"/>
                      </a:rPr>
                      <m:t>⇒</m:t>
                    </m:r>
                  </m:oMath>
                </a14:m>
                <a:r>
                  <a:rPr lang="en-US" sz="2600" dirty="0" smtClean="0"/>
                  <a:t> A reading group </a:t>
                </a:r>
                <a:r>
                  <a:rPr lang="en-US" sz="2800" dirty="0" smtClean="0"/>
                  <a:t>focusing on </a:t>
                </a:r>
                <a:r>
                  <a:rPr lang="en-US" sz="2600" dirty="0" smtClean="0"/>
                  <a:t>Deep</a:t>
                </a:r>
                <a14:m>
                  <m:oMath xmlns:m="http://schemas.openxmlformats.org/officeDocument/2006/math">
                    <m:r>
                      <a:rPr lang="en-US" sz="2600">
                        <a:latin typeface="Cambria Math" charset="0"/>
                      </a:rPr>
                      <m:t>⋂</m:t>
                    </m:r>
                  </m:oMath>
                </a14:m>
                <a:r>
                  <a:rPr lang="en-US" sz="2600" dirty="0" smtClean="0"/>
                  <a:t>Structure</a:t>
                </a:r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dirty="0" smtClean="0"/>
                  <a:t>mailing list: https</a:t>
                </a:r>
                <a:r>
                  <a:rPr lang="en-US" dirty="0"/>
                  <a:t>://</a:t>
                </a:r>
                <a:r>
                  <a:rPr lang="en-US" dirty="0" err="1"/>
                  <a:t>lists.umiacs.umd.edu</a:t>
                </a:r>
                <a:r>
                  <a:rPr lang="en-US" dirty="0"/>
                  <a:t>/mailman/</a:t>
                </a:r>
                <a:r>
                  <a:rPr lang="en-US" dirty="0" err="1"/>
                  <a:t>listinfo</a:t>
                </a:r>
                <a:r>
                  <a:rPr lang="en-US" dirty="0"/>
                  <a:t>/</a:t>
                </a:r>
                <a:r>
                  <a:rPr lang="en-US" dirty="0" err="1"/>
                  <a:t>deepstructure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777" t="-9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4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this workshop?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Venue to discuss these core issues</a:t>
            </a:r>
          </a:p>
          <a:p>
            <a:r>
              <a:rPr lang="en-US" dirty="0" smtClean="0"/>
              <a:t>Invite people outside core NLP</a:t>
            </a:r>
          </a:p>
          <a:p>
            <a:pPr lvl="1"/>
            <a:r>
              <a:rPr lang="en-US" dirty="0" smtClean="0"/>
              <a:t>ML, CV, Deep learning, Robotics</a:t>
            </a:r>
          </a:p>
          <a:p>
            <a:r>
              <a:rPr lang="en-US" dirty="0" smtClean="0"/>
              <a:t>Finding new test-beds</a:t>
            </a:r>
          </a:p>
          <a:p>
            <a:pPr lvl="1"/>
            <a:r>
              <a:rPr lang="en-US" dirty="0" smtClean="0"/>
              <a:t>More parsing?</a:t>
            </a:r>
          </a:p>
          <a:p>
            <a:r>
              <a:rPr lang="en-US" dirty="0" smtClean="0"/>
              <a:t>Reevaluate conventional wisdom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36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Panel: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Moderator</a:t>
            </a:r>
            <a:r>
              <a:rPr lang="en-US" dirty="0"/>
              <a:t>: Hal </a:t>
            </a:r>
            <a:r>
              <a:rPr lang="en-US" dirty="0" err="1"/>
              <a:t>Daumé</a:t>
            </a:r>
            <a:r>
              <a:rPr lang="en-US" dirty="0"/>
              <a:t> </a:t>
            </a:r>
            <a:r>
              <a:rPr lang="en-US" dirty="0" smtClean="0"/>
              <a:t>Il</a:t>
            </a:r>
          </a:p>
          <a:p>
            <a:r>
              <a:rPr lang="en-US" dirty="0" smtClean="0"/>
              <a:t>Panelists: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733" y="1270861"/>
            <a:ext cx="1524000" cy="1524000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4879474" y="4690429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ebastian Riedel</a:t>
            </a:r>
          </a:p>
          <a:p>
            <a:r>
              <a:rPr lang="en-US" dirty="0" smtClean="0"/>
              <a:t>UCL</a:t>
            </a:r>
          </a:p>
          <a:p>
            <a:endParaRPr lang="en-US" dirty="0"/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2780195" y="4710750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err="1" smtClean="0"/>
              <a:t>Yejin</a:t>
            </a:r>
            <a:r>
              <a:rPr lang="en-US" dirty="0" smtClean="0"/>
              <a:t> Choi</a:t>
            </a:r>
            <a:endParaRPr lang="en-US" dirty="0"/>
          </a:p>
          <a:p>
            <a:r>
              <a:rPr lang="en-US" dirty="0"/>
              <a:t>University of Washington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450808" y="4923157"/>
            <a:ext cx="2475339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 err="1" smtClean="0"/>
              <a:t>Dzmitry</a:t>
            </a:r>
            <a:r>
              <a:rPr lang="en-US" dirty="0" smtClean="0"/>
              <a:t> </a:t>
            </a:r>
            <a:r>
              <a:rPr lang="en-US" dirty="0" err="1" smtClean="0"/>
              <a:t>Bahdanau</a:t>
            </a:r>
            <a:r>
              <a:rPr lang="en-US" dirty="0" smtClean="0"/>
              <a:t> </a:t>
            </a:r>
            <a:br>
              <a:rPr lang="en-US" dirty="0" smtClean="0"/>
            </a:br>
            <a:r>
              <a:rPr lang="en-US" dirty="0" smtClean="0"/>
              <a:t>University of Montreal</a:t>
            </a:r>
            <a:endParaRPr lang="en-US" dirty="0"/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6884928" y="4679197"/>
            <a:ext cx="2310131" cy="2073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Noah Smith</a:t>
            </a:r>
          </a:p>
          <a:p>
            <a:r>
              <a:rPr lang="en-US" dirty="0" smtClean="0"/>
              <a:t>University of Washington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935" y="3056115"/>
            <a:ext cx="1274797" cy="191567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226" y="3056114"/>
            <a:ext cx="1273927" cy="191568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5405" y="3054670"/>
            <a:ext cx="1555246" cy="191712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493" y="3006032"/>
            <a:ext cx="1763355" cy="191712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/>
          <a:srcRect l="6779" r="8179"/>
          <a:stretch/>
        </p:blipFill>
        <p:spPr>
          <a:xfrm>
            <a:off x="981752" y="228365"/>
            <a:ext cx="7711440" cy="2540000"/>
          </a:xfrm>
          <a:prstGeom prst="rect">
            <a:avLst/>
          </a:prstGeom>
          <a:ln w="19050">
            <a:solidFill>
              <a:srgbClr val="3C58AD"/>
            </a:solidFill>
          </a:ln>
        </p:spPr>
      </p:pic>
    </p:spTree>
    <p:extLst>
      <p:ext uri="{BB962C8B-B14F-4D97-AF65-F5344CB8AC3E}">
        <p14:creationId xmlns:p14="http://schemas.microsoft.com/office/powerpoint/2010/main" val="155517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Invited talks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70954"/>
              </p:ext>
            </p:extLst>
          </p:nvPr>
        </p:nvGraphicFramePr>
        <p:xfrm>
          <a:off x="476250" y="3872865"/>
          <a:ext cx="9653272" cy="1211580"/>
        </p:xfrm>
        <a:graphic>
          <a:graphicData uri="http://schemas.openxmlformats.org/drawingml/2006/table">
            <a:tbl>
              <a:tblPr/>
              <a:tblGrid>
                <a:gridCol w="2287270"/>
                <a:gridCol w="1798320"/>
                <a:gridCol w="2072640"/>
                <a:gridCol w="3495042"/>
              </a:tblGrid>
              <a:tr h="0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</a:rPr>
                        <a:t>Kristina </a:t>
                      </a:r>
                      <a:r>
                        <a:rPr lang="en-US" sz="1800" dirty="0" err="1">
                          <a:effectLst/>
                        </a:rPr>
                        <a:t>Toutanova</a:t>
                      </a:r>
                      <a:r>
                        <a:rPr lang="en-US" sz="1800" dirty="0">
                          <a:effectLst/>
                        </a:rPr>
                        <a:t> </a:t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Microsoft Research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err="1">
                          <a:effectLst/>
                        </a:rPr>
                        <a:t>Dhruv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Batra</a:t>
                      </a:r>
                      <a:r>
                        <a:rPr lang="en-US" sz="1800" dirty="0">
                          <a:effectLst/>
                        </a:rPr>
                        <a:t> </a:t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Georgia Tech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>
                          <a:effectLst/>
                        </a:rPr>
                        <a:t>David </a:t>
                      </a:r>
                      <a:r>
                        <a:rPr lang="en-US" sz="1800" dirty="0" err="1">
                          <a:effectLst/>
                        </a:rPr>
                        <a:t>Grangier</a:t>
                      </a:r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Facebook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err="1">
                          <a:effectLst/>
                        </a:rPr>
                        <a:t>Dzmitry</a:t>
                      </a:r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1800" dirty="0" err="1">
                          <a:effectLst/>
                        </a:rPr>
                        <a:t>Bahdanau</a:t>
                      </a:r>
                      <a:r>
                        <a:rPr lang="en-US" sz="1800" dirty="0">
                          <a:effectLst/>
                        </a:rPr>
                        <a:t> </a:t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 smtClean="0">
                          <a:effectLst/>
                        </a:rPr>
                        <a:t>University of</a:t>
                      </a:r>
                      <a:r>
                        <a:rPr lang="en-US" sz="1800" baseline="0" dirty="0" smtClean="0">
                          <a:effectLst/>
                        </a:rPr>
                        <a:t> </a:t>
                      </a:r>
                      <a:r>
                        <a:rPr lang="en-US" sz="1800" dirty="0" smtClean="0">
                          <a:effectLst/>
                        </a:rPr>
                        <a:t>Montreal</a:t>
                      </a:r>
                      <a:endParaRPr lang="en-US" sz="1800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8</a:t>
            </a:fld>
            <a:endParaRPr lang="en-US" dirty="0"/>
          </a:p>
        </p:txBody>
      </p:sp>
      <p:pic>
        <p:nvPicPr>
          <p:cNvPr id="4097" name="Picture 1" descr="https://www.microsoft.com/en-us/research/wp-content/uploads/2016/01/kristina-toutanova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397363"/>
            <a:ext cx="1637030" cy="163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filebox.ece.vt.edu/~dbatra/files/dhruv_batra_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395" y="1891268"/>
            <a:ext cx="142875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http://david.grangier.info/img/david_grangier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7561" y="2397363"/>
            <a:ext cx="1637030" cy="163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minds.jacobs-university.de/sites/default/files/uploads/dzmitry/facebook_avata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720" y="2397363"/>
            <a:ext cx="1493519" cy="1622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85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Contributed Talks/Posters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0992631"/>
              </p:ext>
            </p:extLst>
          </p:nvPr>
        </p:nvGraphicFramePr>
        <p:xfrm>
          <a:off x="628650" y="1271588"/>
          <a:ext cx="7886700" cy="50444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943350"/>
                <a:gridCol w="39433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</a:rPr>
                        <a:t>Paper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Authors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Unsupervised Neural Hidden Markov Models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 err="1">
                          <a:effectLst/>
                        </a:rPr>
                        <a:t>Ke</a:t>
                      </a:r>
                      <a:r>
                        <a:rPr lang="en-US" dirty="0">
                          <a:effectLst/>
                        </a:rPr>
                        <a:t> M. Tran, Yonatan Bisk, Ashish </a:t>
                      </a:r>
                      <a:r>
                        <a:rPr lang="en-US" dirty="0" err="1">
                          <a:effectLst/>
                        </a:rPr>
                        <a:t>Vaswani</a:t>
                      </a:r>
                      <a:r>
                        <a:rPr lang="en-US" dirty="0">
                          <a:effectLst/>
                        </a:rPr>
                        <a:t>, Daniel </a:t>
                      </a:r>
                      <a:r>
                        <a:rPr lang="en-US" dirty="0" err="1">
                          <a:effectLst/>
                        </a:rPr>
                        <a:t>Marcu</a:t>
                      </a:r>
                      <a:r>
                        <a:rPr lang="en-US" dirty="0">
                          <a:effectLst/>
                        </a:rPr>
                        <a:t>, and Kevin Knight</a:t>
                      </a:r>
                    </a:p>
                  </a:txBody>
                  <a:tcPr marB="12700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Inside-Outside and Forward-Backward Algorithms Are Just Backprop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Jason Eisner</a:t>
                      </a:r>
                    </a:p>
                  </a:txBody>
                  <a:tcPr marB="12700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 on attention memory networks as a model for learning natural language inference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Zhuang Liu, Degen Huang, Jing Zhang, and Kaiyu Huang</a:t>
                      </a:r>
                    </a:p>
                  </a:txBody>
                  <a:tcPr marB="1270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Joint Model of Rhetorical </a:t>
                      </a: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Discourse</a:t>
                      </a:r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 Structure and Summarization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Naman Goyal and Jacob Eisenstein</a:t>
                      </a:r>
                    </a:p>
                  </a:txBody>
                  <a:tcPr marB="1270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Posterior regularization for Joint Modeling of Multiple Structured Prediction Tasks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 err="1">
                          <a:effectLst/>
                        </a:rPr>
                        <a:t>Karthik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r>
                        <a:rPr lang="en-US" dirty="0" err="1">
                          <a:effectLst/>
                        </a:rPr>
                        <a:t>Goyal</a:t>
                      </a:r>
                      <a:r>
                        <a:rPr lang="en-US" dirty="0">
                          <a:effectLst/>
                        </a:rPr>
                        <a:t> and Chris Dyer</a:t>
                      </a:r>
                    </a:p>
                  </a:txBody>
                  <a:tcPr marB="1270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 Study of Imitation Learning Methods for Semantic Role Labeling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Travis Wolfe, Mark Dredze, and Benjamin Van Durme</a:t>
                      </a:r>
                    </a:p>
                  </a:txBody>
                  <a:tcPr marB="1270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Introducing DRAIL -- a Step Towards Declarative Deep Relational Learning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Xiao Zhang, Maria Leonor Pacheco, Chang Li, and Dan </a:t>
                      </a:r>
                      <a:r>
                        <a:rPr lang="en-US" dirty="0" err="1" smtClean="0">
                          <a:effectLst/>
                        </a:rPr>
                        <a:t>Goldwasser</a:t>
                      </a:r>
                      <a:endParaRPr lang="en-US" dirty="0" smtClean="0">
                        <a:effectLst/>
                      </a:endParaRPr>
                    </a:p>
                  </a:txBody>
                  <a:tcPr marB="1270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13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Structured Weighted Violations Perceptron Algorithm 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B="1270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35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Rotem</a:t>
                      </a:r>
                      <a:r>
                        <a:rPr lang="en-US" sz="135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35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Dror</a:t>
                      </a:r>
                      <a:r>
                        <a:rPr lang="en-US" sz="135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 </a:t>
                      </a:r>
                      <a:r>
                        <a:rPr lang="en-US" sz="135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Roi</a:t>
                      </a:r>
                      <a:r>
                        <a:rPr lang="en-US" sz="135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35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Reichart</a:t>
                      </a:r>
                      <a:endParaRPr lang="en-US" i="0" dirty="0" smtClean="0">
                        <a:effectLst/>
                      </a:endParaRPr>
                    </a:p>
                  </a:txBody>
                  <a:tcPr marB="127000"/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SPNLP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1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79330</TotalTime>
  <Words>541</Words>
  <Application>Microsoft Macintosh PowerPoint</Application>
  <PresentationFormat>On-screen Show (4:3)</PresentationFormat>
  <Paragraphs>172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Cambria Math</vt:lpstr>
      <vt:lpstr>Verdana</vt:lpstr>
      <vt:lpstr>Arial</vt:lpstr>
      <vt:lpstr>Calibri</vt:lpstr>
      <vt:lpstr>Helvetica</vt:lpstr>
      <vt:lpstr>Wingdings</vt:lpstr>
      <vt:lpstr>Office Theme</vt:lpstr>
      <vt:lpstr>EMNLP 16 Workshop on  Structured Prediction for NLP Austin  Nov 5. 2016</vt:lpstr>
      <vt:lpstr>Why structured prediction</vt:lpstr>
      <vt:lpstr>Recent trends</vt:lpstr>
      <vt:lpstr>Core issues</vt:lpstr>
      <vt:lpstr>Deep⋂Structure Reading Group</vt:lpstr>
      <vt:lpstr>Why this workshop?</vt:lpstr>
      <vt:lpstr>Panel:</vt:lpstr>
      <vt:lpstr>Invited talks</vt:lpstr>
      <vt:lpstr>Contributed Talks/Posters</vt:lpstr>
      <vt:lpstr>Schedule: morning</vt:lpstr>
      <vt:lpstr>Schedule: afternoon</vt:lpstr>
      <vt:lpstr>Thanks for committee members’ support</vt:lpstr>
      <vt:lpstr>Next year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Kai-Wei Chang</dc:creator>
  <cp:lastModifiedBy>Kai-Wei Chang</cp:lastModifiedBy>
  <cp:revision>682</cp:revision>
  <cp:lastPrinted>2016-12-18T18:40:12Z</cp:lastPrinted>
  <dcterms:created xsi:type="dcterms:W3CDTF">2015-09-15T19:03:29Z</dcterms:created>
  <dcterms:modified xsi:type="dcterms:W3CDTF">2016-12-18T18:40:46Z</dcterms:modified>
</cp:coreProperties>
</file>